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0" r:id="rId4"/>
    <p:sldId id="293" r:id="rId5"/>
    <p:sldId id="294" r:id="rId6"/>
    <p:sldId id="276" r:id="rId7"/>
    <p:sldId id="284" r:id="rId8"/>
    <p:sldId id="285" r:id="rId9"/>
    <p:sldId id="286" r:id="rId10"/>
    <p:sldId id="287" r:id="rId11"/>
    <p:sldId id="288" r:id="rId12"/>
    <p:sldId id="289" r:id="rId13"/>
    <p:sldId id="278" r:id="rId14"/>
    <p:sldId id="265" r:id="rId15"/>
    <p:sldId id="296" r:id="rId16"/>
    <p:sldId id="291" r:id="rId17"/>
    <p:sldId id="292" r:id="rId18"/>
    <p:sldId id="297" r:id="rId19"/>
    <p:sldId id="295" r:id="rId20"/>
    <p:sldId id="262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45" autoAdjust="0"/>
    <p:restoredTop sz="85028" autoAdjust="0"/>
  </p:normalViewPr>
  <p:slideViewPr>
    <p:cSldViewPr snapToGrid="0">
      <p:cViewPr varScale="1">
        <p:scale>
          <a:sx n="98" d="100"/>
          <a:sy n="98" d="100"/>
        </p:scale>
        <p:origin x="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543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우측 상단에 카메라 아이콘을 클릭할 경우 포스터를 스캔할 수 있는 화면으로 넘어가게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포스터 스캔 장면에서는 포스터를 카메라로 비추어 포스터에 나오는 증강현실 이미지를 사용자가 확인할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사내 홍보 포스터 파일을 구하여 데모 영상에 쓸 수 있었으면 좋았겠지만 구할 수 없어서 다른 곳에 쓰이는 포스터 파일을 구하여 데모 영상을 만들어 보았습니다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137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766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어플리케이션을 실험해보고 싶은 분들을 위해서 </a:t>
            </a:r>
            <a:r>
              <a:rPr lang="en-US" altLang="ko-KR" dirty="0" err="1" smtClean="0"/>
              <a:t>qr</a:t>
            </a:r>
            <a:r>
              <a:rPr lang="ko-KR" altLang="en-US" dirty="0" smtClean="0"/>
              <a:t>코드를 통해 안드로이드 용 </a:t>
            </a:r>
            <a:r>
              <a:rPr lang="en-US" altLang="ko-KR" dirty="0" err="1" smtClean="0"/>
              <a:t>apk</a:t>
            </a:r>
            <a:r>
              <a:rPr lang="ko-KR" altLang="en-US" dirty="0" smtClean="0"/>
              <a:t>를 다운받아</a:t>
            </a:r>
            <a:r>
              <a:rPr lang="ko-KR" altLang="en-US" baseline="0" dirty="0" smtClean="0"/>
              <a:t> 볼 수 있도록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먼저 어플리케이션 구현 모습 및 동작을</a:t>
            </a:r>
            <a:r>
              <a:rPr lang="ko-KR" altLang="en-US" baseline="0" dirty="0" smtClean="0"/>
              <a:t> 간단하게 보여드리겠습니다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앞에서 설명한 어플리케이션의 각</a:t>
            </a:r>
            <a:r>
              <a:rPr lang="ko-KR" altLang="en-US" baseline="0" dirty="0" smtClean="0"/>
              <a:t> 기능들을 화면에 담아보았습니다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다음으로는 포스터를 스캔한 데모 시연 영상을 보여드리겠습니다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66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번째 포스터는 학교 연구실 홍보 포스터로 만든 그래픽으로 간단하게 글이 차례대로 나오게 하고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이미지가 반복적으로 나오게 만들었습니다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0477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 번째 포스터는</a:t>
            </a:r>
            <a:r>
              <a:rPr lang="ko-KR" altLang="en-US" baseline="0" dirty="0" smtClean="0"/>
              <a:t> 포스터를 통해 영상을 직접 볼 수 있게 하여 내용 전달을 할 수 있도록 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042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 번째 포스터는</a:t>
            </a:r>
            <a:r>
              <a:rPr lang="ko-KR" altLang="en-US" baseline="0" dirty="0" smtClean="0"/>
              <a:t> 사용자에 흥미를 끌 수 있도록 역동적인 그래픽을 넣어서 만들어보았습니다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848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960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포스터 플랫폼을 통해 구성원들은 사내 포스터들에 대해서 파악하기 쉽고 구성원 개인마다 선호 공모를 지원해볼 수 있는 기회가 증가하게 될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결과적으로 사내 프로그램이 활성화됨에 따라서 프로그램의 질이 더욱더 증가할 것이고 구성원들의 역량도 보다 높아질 것이라고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751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366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포스터는 벽이나 수직면에 부착하기 위해 도안된 종이 출력물로 광고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선전 등 홍보의 수단으로서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포스터의 내용이 직관적이지 않거나 사용자가 포스터를 보기에 관심을 끌만한 요소가 없어서 포스터를 유심히 보지 않고 그냥 지나칠 때가 많습니다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포스터의 내용을 홍보하기 이전에 포스터에 관심을 끌만한 요소가 무엇이 있을까 생각한 후에 증강현실을 이용하여 포스터를 좀 더 입체적으로 볼 수 있도록 사람들에게 몰입 경험을 제공하면 사람들이 포스터를 좀 더 자세히 들여다볼 수 있지 않을까 하는 생각으로 아이디어를 구체화하였습니다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180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구체화한 아이디어를 통해 어플리케이션을 만들었습니다</a:t>
            </a:r>
            <a:r>
              <a:rPr lang="en-US" altLang="ko-KR" smtClean="0"/>
              <a:t>. </a:t>
            </a:r>
            <a:r>
              <a:rPr lang="ko-KR" altLang="en-US" smtClean="0"/>
              <a:t>어플리케이션은</a:t>
            </a:r>
            <a:r>
              <a:rPr lang="ko-KR" altLang="en-US" baseline="0" smtClean="0"/>
              <a:t> </a:t>
            </a:r>
            <a:r>
              <a:rPr lang="ko-KR" altLang="en-US" dirty="0" smtClean="0"/>
              <a:t>포스터를</a:t>
            </a:r>
            <a:r>
              <a:rPr lang="ko-KR" altLang="en-US" baseline="0" dirty="0" smtClean="0"/>
              <a:t> 스캔하여 감상할 수 있고 지원 및 문의를 통해서 포스터에 대한 궁금한 점을 물어볼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지원 내역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문의 내역 등을 통해 나의 내역을 확인할 수 있도록 플랫폼의 형태로 만들어보았습니다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49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 보이는 화면은 어플리케이션 뷰를 실제로 만들 때의 모습입니다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안드로이드 앱을 개발할 때와 비교하면 안드로이드 스튜디오는 </a:t>
            </a:r>
            <a:r>
              <a:rPr lang="ko-KR" altLang="en-US" baseline="0" dirty="0" err="1" smtClean="0"/>
              <a:t>액티비티</a:t>
            </a:r>
            <a:r>
              <a:rPr lang="ko-KR" altLang="en-US" baseline="0" dirty="0" smtClean="0"/>
              <a:t> 기준으로 화면을 구성하지만 </a:t>
            </a:r>
            <a:r>
              <a:rPr lang="ko-KR" altLang="en-US" baseline="0" dirty="0" err="1" smtClean="0"/>
              <a:t>유니티는</a:t>
            </a:r>
            <a:r>
              <a:rPr lang="ko-KR" altLang="en-US" baseline="0" dirty="0" smtClean="0"/>
              <a:t> 장면을 기준으로 화면을 나누고 카메라가 보이는 곳이 사용자가 스마트 폰에서 어플리케이션을 보는 모습이 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화면에 보이는 것처럼 사용자는 저 어플리케이션 뷰의 모습을 전부 보는 것이 아니라 개발자가 조정한 카메라의 모습을 보게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7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따라서 빨간색 테두리 안에 있는 뷰가 어플리케이션을 처음 실행했을 때의 메인 뷰로 나타나게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메인 뷰에서는 포스터를 지원할 수 있는 지원하기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운영진에게 모르는 것을 물어볼 수 있는 문의하기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아래 보이는 포스터들은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최신 포스터와 인기 포스터를 임의로 정해서 나열한 모습입니다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하단 네비게이션 바는 차례대로 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지원내역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문의내역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마이페이지를</a:t>
            </a:r>
            <a:r>
              <a:rPr lang="ko-KR" altLang="en-US" dirty="0" smtClean="0"/>
              <a:t> 나타냅니다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 슬라이드부터 각각의 기능들에 대해 소개해드리겠습니다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75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지원하기 버튼을 클릭했을 때의 모습입니다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지원하기 버튼을 클릭하면 지원할 수 있는 포스터들이 나오며 드래그를 통해 현재 등록되어 있는 포스트들을 확인할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사용자는 지원하고 싶은 포스터를 지원할 수 있으며 지원한 포스터는 지원내역에서 확인할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포스터를 이미 지원하였을 경우에는 이미 지원하였다는 알림이 떠서 지원내역에서 확인할 수 있도록 팝업 창이 뜨게 됩니다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0347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문의하기 버튼을 클릭했을 시에 나오는 화면입니다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문의 유형 및 문의 내용을 그리고 답변 받을 이메일 탭을 만들어 운영진에게 문의할 수 있도록 문의하기 탭을 만들었습니다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76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추가적으로 하단 내비게이션바와 동일하게 페이지를 이동시킬 수 있도록 좌측 상태 바가 있으며 마이 페이지에서는 현재 개인정보 및 </a:t>
            </a:r>
            <a:r>
              <a:rPr lang="en-US" altLang="ko-KR" dirty="0" smtClean="0"/>
              <a:t>SV</a:t>
            </a:r>
            <a:r>
              <a:rPr lang="ko-KR" altLang="en-US" dirty="0" smtClean="0"/>
              <a:t>포인트를 확인할 수 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061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6BA76C-B08A-488A-B9FC-31DED4F813C5}"/>
              </a:ext>
            </a:extLst>
          </p:cNvPr>
          <p:cNvGrpSpPr/>
          <p:nvPr userDrawn="1"/>
        </p:nvGrpSpPr>
        <p:grpSpPr>
          <a:xfrm>
            <a:off x="684649" y="682417"/>
            <a:ext cx="3887351" cy="3919805"/>
            <a:chOff x="3805860" y="1133776"/>
            <a:chExt cx="4855018" cy="489555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FA1D55-8CED-4283-981D-F7113B456356}"/>
                </a:ext>
              </a:extLst>
            </p:cNvPr>
            <p:cNvSpPr/>
            <p:nvPr userDrawn="1"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100000">
                  <a:srgbClr val="FBFFFB"/>
                </a:gs>
                <a:gs pos="0">
                  <a:srgbClr val="FBFFFB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050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97859A0-BAA9-40FE-92A1-02D52A55EA0E}"/>
                </a:ext>
              </a:extLst>
            </p:cNvPr>
            <p:cNvSpPr/>
            <p:nvPr userDrawn="1"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A9AD075-44D3-4529-8149-4D20BC83912D}"/>
                </a:ext>
              </a:extLst>
            </p:cNvPr>
            <p:cNvSpPr/>
            <p:nvPr userDrawn="1"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4870-C2DA-44F9-A4B9-41CAD1D61D31}"/>
              </a:ext>
            </a:extLst>
          </p:cNvPr>
          <p:cNvSpPr/>
          <p:nvPr userDrawn="1"/>
        </p:nvSpPr>
        <p:spPr>
          <a:xfrm>
            <a:off x="572370" y="571759"/>
            <a:ext cx="3882977" cy="3882977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4282" y="3271764"/>
            <a:ext cx="2322838" cy="269227"/>
          </a:xfrm>
          <a:prstGeom prst="plaque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rgbClr val="FBF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DKU POWERPOINT TEMPLATE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84648" y="1326996"/>
            <a:ext cx="3674189" cy="174163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6000" b="0" dirty="0">
                <a:ln w="3175">
                  <a:noFill/>
                </a:ln>
                <a:solidFill>
                  <a:srgbClr val="FBFFFB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 err="1"/>
              <a:t>Dankook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BLUE</a:t>
            </a:r>
            <a:endParaRPr lang="ko-KR" altLang="en-US" dirty="0"/>
          </a:p>
        </p:txBody>
      </p:sp>
      <p:pic>
        <p:nvPicPr>
          <p:cNvPr id="1026" name="Picture 2" descr="SK logo.sv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516" y="2159778"/>
            <a:ext cx="1024404" cy="7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04BD3D2-5B91-42A8-8EE5-63EB6F9CA282}"/>
              </a:ext>
            </a:extLst>
          </p:cNvPr>
          <p:cNvCxnSpPr/>
          <p:nvPr userDrawn="1"/>
        </p:nvCxnSpPr>
        <p:spPr>
          <a:xfrm flipH="1">
            <a:off x="7089873" y="2197813"/>
            <a:ext cx="4479" cy="81716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6290064" y="263699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solidFill>
                  <a:srgbClr val="EE7602"/>
                </a:solidFill>
                <a:latin typeface="+mn-lt"/>
              </a:rPr>
              <a:t>C&amp;C</a:t>
            </a:r>
            <a:endParaRPr lang="ko-KR" altLang="en-US" sz="2200" b="1" dirty="0">
              <a:solidFill>
                <a:srgbClr val="EE760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1284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3243263" cy="3243265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3243262" y="0"/>
            <a:ext cx="5900738" cy="51435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1900236"/>
            <a:ext cx="3243263" cy="3243265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442913" y="1378744"/>
            <a:ext cx="2386013" cy="2386011"/>
          </a:xfrm>
          <a:prstGeom prst="frame">
            <a:avLst>
              <a:gd name="adj1" fmla="val 10680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6791" y="2171680"/>
            <a:ext cx="1875066" cy="4229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3600" b="0" kern="1200" spc="-45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6816" y="2594610"/>
            <a:ext cx="1875066" cy="2363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 b="0">
                <a:solidFill>
                  <a:srgbClr val="E2E5ED">
                    <a:alpha val="49000"/>
                  </a:srgb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DANKOOK BLUE</a:t>
            </a:r>
          </a:p>
        </p:txBody>
      </p:sp>
      <p:sp>
        <p:nvSpPr>
          <p:cNvPr id="10" name="Google Shape;179;p10">
            <a:extLst>
              <a:ext uri="{FF2B5EF4-FFF2-40B4-BE49-F238E27FC236}">
                <a16:creationId xmlns:a16="http://schemas.microsoft.com/office/drawing/2014/main" id="{8A3873B0-0711-4072-80CF-19067D3DF2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48214" y="4818998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72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>
          <a:gsLst>
            <a:gs pos="100000">
              <a:srgbClr val="FBFFFB"/>
            </a:gs>
            <a:gs pos="0">
              <a:schemeClr val="bg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 rot="10800000">
            <a:off x="5252636" y="8903"/>
            <a:ext cx="3882978" cy="3882980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199417" y="248055"/>
            <a:ext cx="8745167" cy="464739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6" y="138191"/>
            <a:ext cx="4191002" cy="42585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3000">
                <a:solidFill>
                  <a:srgbClr val="0C477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1114" y="673911"/>
            <a:ext cx="8365037" cy="39412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050" b="0" kern="1200" spc="-45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5632099" y="41478"/>
            <a:ext cx="3124052" cy="184143"/>
          </a:xfrm>
          <a:prstGeom prst="plaque">
            <a:avLst>
              <a:gd name="adj" fmla="val 0"/>
            </a:avLst>
          </a:prstGeom>
          <a:noFill/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marL="0" indent="0">
              <a:buNone/>
              <a:def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DANKOOK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0AC81EF-9936-4E96-8553-8D4A8A405EFB}"/>
              </a:ext>
            </a:extLst>
          </p:cNvPr>
          <p:cNvSpPr/>
          <p:nvPr userDrawn="1"/>
        </p:nvSpPr>
        <p:spPr>
          <a:xfrm rot="10800000">
            <a:off x="8760441" y="248055"/>
            <a:ext cx="184142" cy="18414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/>
          </a:p>
        </p:txBody>
      </p:sp>
      <p:sp>
        <p:nvSpPr>
          <p:cNvPr id="9" name="Google Shape;179;p10">
            <a:extLst>
              <a:ext uri="{FF2B5EF4-FFF2-40B4-BE49-F238E27FC236}">
                <a16:creationId xmlns:a16="http://schemas.microsoft.com/office/drawing/2014/main" id="{9068F06A-F26B-41BB-A11B-2C135635CE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48214" y="4818998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10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5399451-B3ED-48F3-B14B-7BBE8F1163A1}"/>
              </a:ext>
            </a:extLst>
          </p:cNvPr>
          <p:cNvSpPr/>
          <p:nvPr userDrawn="1"/>
        </p:nvSpPr>
        <p:spPr>
          <a:xfrm rot="10800000">
            <a:off x="1" y="-1"/>
            <a:ext cx="2140136" cy="4105276"/>
          </a:xfrm>
          <a:custGeom>
            <a:avLst/>
            <a:gdLst>
              <a:gd name="connsiteX0" fmla="*/ 2853515 w 2853515"/>
              <a:gd name="connsiteY0" fmla="*/ 5473701 h 5473701"/>
              <a:gd name="connsiteX1" fmla="*/ 0 w 2853515"/>
              <a:gd name="connsiteY1" fmla="*/ 5473701 h 5473701"/>
              <a:gd name="connsiteX2" fmla="*/ 0 w 2853515"/>
              <a:gd name="connsiteY2" fmla="*/ 0 h 5473701"/>
              <a:gd name="connsiteX3" fmla="*/ 2853515 w 2853515"/>
              <a:gd name="connsiteY3" fmla="*/ 2853515 h 54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15" h="5473701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178006" y="0"/>
            <a:ext cx="6963913" cy="514350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050" dirty="0">
              <a:noFill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>
            <a:off x="199417" y="2514599"/>
            <a:ext cx="1590675" cy="1590676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169" y="528370"/>
            <a:ext cx="2325906" cy="42585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35878" y="370736"/>
            <a:ext cx="6640268" cy="447231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050" b="0" kern="1200" spc="-45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179169" y="1389848"/>
            <a:ext cx="1782981" cy="344564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9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DANKOOK BLUE</a:t>
            </a:r>
            <a:endParaRPr lang="ko-KR" altLang="en-US" dirty="0"/>
          </a:p>
        </p:txBody>
      </p:sp>
      <p:sp>
        <p:nvSpPr>
          <p:cNvPr id="11" name="Google Shape;179;p10">
            <a:extLst>
              <a:ext uri="{FF2B5EF4-FFF2-40B4-BE49-F238E27FC236}">
                <a16:creationId xmlns:a16="http://schemas.microsoft.com/office/drawing/2014/main" id="{1BEA1B9C-335C-448C-9396-8E9A49BC1B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48214" y="4818998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336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gradFill flip="none" rotWithShape="1">
          <a:gsLst>
            <a:gs pos="100000">
              <a:srgbClr val="0C477F">
                <a:lumMod val="82000"/>
              </a:srgbClr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55" y="530082"/>
            <a:ext cx="4901945" cy="425856"/>
          </a:xfrm>
          <a:prstGeom prst="rect">
            <a:avLst/>
          </a:prstGeo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33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029" y="1333500"/>
            <a:ext cx="8467935" cy="32816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050" b="0" kern="1200" spc="-45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6858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17754" y="222647"/>
            <a:ext cx="2743208" cy="198385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75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DANKOOK</a:t>
            </a:r>
            <a:endParaRPr lang="ko-KR" altLang="en-US" dirty="0"/>
          </a:p>
        </p:txBody>
      </p:sp>
      <p:pic>
        <p:nvPicPr>
          <p:cNvPr id="6" name="Picture 2" descr="SK logo.sv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41" y="4629007"/>
            <a:ext cx="628094" cy="48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525162" y="4861294"/>
            <a:ext cx="68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EE7602"/>
                </a:solidFill>
                <a:latin typeface="+mn-lt"/>
              </a:rPr>
              <a:t>C&amp;C</a:t>
            </a:r>
            <a:endParaRPr lang="ko-KR" altLang="en-US" sz="1600" b="1" dirty="0">
              <a:solidFill>
                <a:srgbClr val="EE760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931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845107B-36D9-46BB-BE7A-9DE1BE31C9C0}"/>
              </a:ext>
            </a:extLst>
          </p:cNvPr>
          <p:cNvGrpSpPr/>
          <p:nvPr userDrawn="1"/>
        </p:nvGrpSpPr>
        <p:grpSpPr>
          <a:xfrm>
            <a:off x="3679059" y="2217807"/>
            <a:ext cx="3192780" cy="707886"/>
            <a:chOff x="3779520" y="2202006"/>
            <a:chExt cx="3192780" cy="707886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50C7742-378F-47FC-A732-5D2F992508C5}"/>
                </a:ext>
              </a:extLst>
            </p:cNvPr>
            <p:cNvCxnSpPr/>
            <p:nvPr/>
          </p:nvCxnSpPr>
          <p:spPr>
            <a:xfrm>
              <a:off x="3779520" y="2219365"/>
              <a:ext cx="0" cy="6731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FB286B-AE98-45F7-BEBA-EE60E5D8F5E6}"/>
                </a:ext>
              </a:extLst>
            </p:cNvPr>
            <p:cNvSpPr txBox="1"/>
            <p:nvPr userDrawn="1"/>
          </p:nvSpPr>
          <p:spPr>
            <a:xfrm>
              <a:off x="4070350" y="2202006"/>
              <a:ext cx="2901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4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Thank you</a:t>
              </a:r>
              <a:endPara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1" name="Picture 2" descr="SK logo.sv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18" y="2126658"/>
            <a:ext cx="1024404" cy="7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2893266" y="260387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solidFill>
                  <a:srgbClr val="EE7602"/>
                </a:solidFill>
                <a:latin typeface="+mn-lt"/>
              </a:rPr>
              <a:t>C&amp;C</a:t>
            </a:r>
            <a:endParaRPr lang="ko-KR" altLang="en-US" sz="2200" b="1" dirty="0">
              <a:solidFill>
                <a:srgbClr val="EE760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7427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845107B-36D9-46BB-BE7A-9DE1BE31C9C0}"/>
              </a:ext>
            </a:extLst>
          </p:cNvPr>
          <p:cNvGrpSpPr/>
          <p:nvPr userDrawn="1"/>
        </p:nvGrpSpPr>
        <p:grpSpPr>
          <a:xfrm>
            <a:off x="2922675" y="2235166"/>
            <a:ext cx="4616647" cy="673168"/>
            <a:chOff x="3690619" y="2262871"/>
            <a:chExt cx="4616647" cy="67316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50C7742-378F-47FC-A732-5D2F992508C5}"/>
                </a:ext>
              </a:extLst>
            </p:cNvPr>
            <p:cNvCxnSpPr>
              <a:cxnSpLocks/>
            </p:cNvCxnSpPr>
            <p:nvPr/>
          </p:nvCxnSpPr>
          <p:spPr>
            <a:xfrm>
              <a:off x="3690619" y="2262871"/>
              <a:ext cx="0" cy="6731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FB286B-AE98-45F7-BEBA-EE60E5D8F5E6}"/>
                </a:ext>
              </a:extLst>
            </p:cNvPr>
            <p:cNvSpPr txBox="1"/>
            <p:nvPr userDrawn="1"/>
          </p:nvSpPr>
          <p:spPr>
            <a:xfrm>
              <a:off x="3892549" y="2276290"/>
              <a:ext cx="4414717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3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Question &amp; Answer</a:t>
              </a:r>
              <a:endPara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7" name="Picture 2" descr="SK logo.sv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361" y="2140125"/>
            <a:ext cx="1024404" cy="7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35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B4F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B8BDD4-C483-466C-86EC-3762F41D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7AFB4-DEDA-4883-92BB-9F08F9E20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C72518-FC75-4374-8419-5EE651C6F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E4B47-F3AC-4B8F-9D02-EA040F912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91F0B8-4FDC-4C2D-BCE8-71D85AC3B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EA8AE-3777-4DFD-8B86-9956F0698FA6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B43817B-BC0E-4782-946E-A15C1A5197DE}"/>
              </a:ext>
            </a:extLst>
          </p:cNvPr>
          <p:cNvGrpSpPr/>
          <p:nvPr userDrawn="1"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72EFA18-8B63-4344-BB6C-4ED087AC59E7}"/>
                </a:ext>
              </a:extLst>
            </p:cNvPr>
            <p:cNvSpPr/>
            <p:nvPr userDrawn="1"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E6FA4E2-1C40-446F-AD10-A16CB6CAF5EE}"/>
                </a:ext>
              </a:extLst>
            </p:cNvPr>
            <p:cNvSpPr/>
            <p:nvPr userDrawn="1"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59AB2A2-1BA5-4C1C-A4B2-6906C99B8941}"/>
                </a:ext>
              </a:extLst>
            </p:cNvPr>
            <p:cNvSpPr/>
            <p:nvPr userDrawn="1"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3242566-D699-45A8-901E-D43E318D54B7}"/>
                </a:ext>
              </a:extLst>
            </p:cNvPr>
            <p:cNvSpPr/>
            <p:nvPr userDrawn="1"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B0B29E2-75A3-4DD5-8645-807281DDCD44}"/>
                </a:ext>
              </a:extLst>
            </p:cNvPr>
            <p:cNvSpPr/>
            <p:nvPr userDrawn="1"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7E1A206-8757-4575-B5F4-F683DEBCCBEC}"/>
                </a:ext>
              </a:extLst>
            </p:cNvPr>
            <p:cNvSpPr/>
            <p:nvPr userDrawn="1"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1831B103-9C8E-4F8C-AE02-EE43AACAFF38}"/>
                </a:ext>
              </a:extLst>
            </p:cNvPr>
            <p:cNvSpPr/>
            <p:nvPr userDrawn="1"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26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7" r:id="rId6"/>
    <p:sldLayoutId id="2147483678" r:id="rId7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2">
            <a:extLst>
              <a:ext uri="{FF2B5EF4-FFF2-40B4-BE49-F238E27FC236}">
                <a16:creationId xmlns:a16="http://schemas.microsoft.com/office/drawing/2014/main" id="{3C1DEFB1-3F4B-43B0-B7B6-0C9EE79B6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7971" y="2314886"/>
            <a:ext cx="1735823" cy="655969"/>
          </a:xfr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kumimoji="1"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2020.08.14</a:t>
            </a:r>
            <a:endParaRPr kumimoji="1"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just">
              <a:buNone/>
            </a:pPr>
            <a:r>
              <a:rPr kumimoji="1"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DW</a:t>
            </a:r>
            <a:r>
              <a:rPr kumimoji="1"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서비스팀</a:t>
            </a:r>
            <a:r>
              <a:rPr kumimoji="1"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배수민</a:t>
            </a:r>
            <a:r>
              <a:rPr kumimoji="1"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선임</a:t>
            </a:r>
            <a:endParaRPr kumimoji="1" lang="en-US" altLang="ko-KR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indent="0" algn="just">
              <a:buNone/>
            </a:pPr>
            <a:r>
              <a:rPr kumimoji="1"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qotnals12345@sk.com</a:t>
            </a:r>
            <a:endParaRPr kumimoji="1"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46EB26-DA9E-43C5-BD24-CBB249483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766" y="1135149"/>
            <a:ext cx="3877055" cy="17416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200" dirty="0" smtClean="0"/>
              <a:t>App </a:t>
            </a:r>
            <a:r>
              <a:rPr lang="ko-KR" altLang="en-US" sz="3200" dirty="0" smtClean="0"/>
              <a:t>아이디어 발표</a:t>
            </a:r>
            <a:r>
              <a:rPr lang="en-US" altLang="ko-KR" sz="4400" dirty="0"/>
              <a:t/>
            </a:r>
            <a:br>
              <a:rPr lang="en-US" altLang="ko-KR" sz="4400" dirty="0"/>
            </a:br>
            <a:r>
              <a:rPr lang="ko-KR" altLang="en-US" sz="1600" dirty="0" err="1" smtClean="0"/>
              <a:t>과제명</a:t>
            </a:r>
            <a:r>
              <a:rPr lang="ko-KR" altLang="en-US" sz="1600" dirty="0" smtClean="0"/>
              <a:t>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사내 포스터를 이용한 플랫폼 설계 및 어플리케이션 개발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766" y="574767"/>
            <a:ext cx="3877056" cy="38770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45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어플리케이션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View </a:t>
            </a:r>
            <a:r>
              <a:rPr lang="ko-KR" altLang="en-US" dirty="0"/>
              <a:t>구조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74" y="1350411"/>
            <a:ext cx="1494328" cy="26195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935" y="1322001"/>
            <a:ext cx="1494328" cy="2647950"/>
          </a:xfrm>
          <a:prstGeom prst="rect">
            <a:avLst/>
          </a:prstGeom>
        </p:spPr>
      </p:pic>
      <p:cxnSp>
        <p:nvCxnSpPr>
          <p:cNvPr id="19" name="직선 화살표 연결선 18"/>
          <p:cNvCxnSpPr/>
          <p:nvPr/>
        </p:nvCxnSpPr>
        <p:spPr>
          <a:xfrm flipV="1">
            <a:off x="4145515" y="2645976"/>
            <a:ext cx="540217" cy="87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7302" y="1967683"/>
            <a:ext cx="18694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문의하기 버튼 클릭</a:t>
            </a:r>
            <a:endParaRPr lang="en-US" altLang="ko-KR" b="1" dirty="0"/>
          </a:p>
          <a:p>
            <a:endParaRPr lang="en-US" altLang="ko-KR" dirty="0" smtClean="0"/>
          </a:p>
          <a:p>
            <a:r>
              <a:rPr lang="ko-KR" altLang="en-US" dirty="0" smtClean="0"/>
              <a:t>문의 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 내용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이메일 입력 후</a:t>
            </a:r>
            <a:endParaRPr lang="en-US" altLang="ko-KR" dirty="0" smtClean="0"/>
          </a:p>
          <a:p>
            <a:r>
              <a:rPr lang="ko-KR" altLang="en-US" dirty="0" smtClean="0"/>
              <a:t>운영진에게 전송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379263" y="1967683"/>
            <a:ext cx="18694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하단 </a:t>
            </a:r>
            <a:r>
              <a:rPr lang="ko-KR" altLang="en-US" b="1" dirty="0" err="1" smtClean="0"/>
              <a:t>문의내역</a:t>
            </a:r>
            <a:r>
              <a:rPr lang="ko-KR" altLang="en-US" b="1" dirty="0" smtClean="0"/>
              <a:t> 클릭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문의 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 내용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이메일 입력 후</a:t>
            </a:r>
            <a:endParaRPr lang="en-US" altLang="ko-KR" dirty="0" smtClean="0"/>
          </a:p>
          <a:p>
            <a:r>
              <a:rPr lang="ko-KR" altLang="en-US" dirty="0" smtClean="0"/>
              <a:t>운영진에게 전송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3D4378CD-A097-4B97-9F64-C182B705CEE2}"/>
              </a:ext>
            </a:extLst>
          </p:cNvPr>
          <p:cNvSpPr txBox="1"/>
          <p:nvPr/>
        </p:nvSpPr>
        <p:spPr>
          <a:xfrm>
            <a:off x="199416" y="749727"/>
            <a:ext cx="1869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(4) </a:t>
            </a:r>
            <a:r>
              <a:rPr lang="ko-KR" altLang="en-US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문의하기 뷰</a:t>
            </a:r>
            <a:endParaRPr kumimoji="1" lang="ja-JP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어플리케이션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View </a:t>
            </a:r>
            <a:r>
              <a:rPr lang="ko-KR" altLang="en-US" dirty="0"/>
              <a:t>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74" y="1350411"/>
            <a:ext cx="1494327" cy="26559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518" y="1355826"/>
            <a:ext cx="1528975" cy="265590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2381301" y="2677495"/>
            <a:ext cx="540217" cy="87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31094" y="1368442"/>
            <a:ext cx="347466" cy="3403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783" y="1368466"/>
            <a:ext cx="1483166" cy="2618058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5171440" y="1117600"/>
            <a:ext cx="0" cy="313436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1193" y="4216754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좌측 상태 바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52150" y="4216754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마이 페이지 탭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3D4378CD-A097-4B97-9F64-C182B705CEE2}"/>
              </a:ext>
            </a:extLst>
          </p:cNvPr>
          <p:cNvSpPr txBox="1"/>
          <p:nvPr/>
        </p:nvSpPr>
        <p:spPr>
          <a:xfrm>
            <a:off x="199416" y="749727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(5) </a:t>
            </a:r>
            <a:r>
              <a:rPr lang="ko-KR" altLang="en-US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기타</a:t>
            </a:r>
            <a:endParaRPr kumimoji="1" lang="ja-JP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어플리케이션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View </a:t>
            </a:r>
            <a:r>
              <a:rPr lang="ko-KR" altLang="en-US" dirty="0"/>
              <a:t>구조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74" y="1350411"/>
            <a:ext cx="1494327" cy="265590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2520948" y="2677495"/>
            <a:ext cx="540217" cy="87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076128" y="1368466"/>
            <a:ext cx="347466" cy="34036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813" y="1350411"/>
            <a:ext cx="1528975" cy="2683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300" y="1856355"/>
            <a:ext cx="2799311" cy="181155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4869435" y="2677495"/>
            <a:ext cx="540217" cy="87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2">
            <a:extLst>
              <a:ext uri="{FF2B5EF4-FFF2-40B4-BE49-F238E27FC236}">
                <a16:creationId xmlns:a16="http://schemas.microsoft.com/office/drawing/2014/main" id="{3D4378CD-A097-4B97-9F64-C182B705CEE2}"/>
              </a:ext>
            </a:extLst>
          </p:cNvPr>
          <p:cNvSpPr txBox="1"/>
          <p:nvPr/>
        </p:nvSpPr>
        <p:spPr>
          <a:xfrm>
            <a:off x="199416" y="749727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(6) </a:t>
            </a:r>
            <a:r>
              <a:rPr lang="ko-KR" altLang="en-US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스캔</a:t>
            </a:r>
            <a:endParaRPr kumimoji="1" lang="ja-JP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EE6DB11-20F2-426A-B906-F47CB6783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791" y="2360285"/>
            <a:ext cx="1875066" cy="42293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CBDE9C-7FDF-46FA-BE1E-3AE6B708C482}"/>
              </a:ext>
            </a:extLst>
          </p:cNvPr>
          <p:cNvSpPr/>
          <p:nvPr/>
        </p:nvSpPr>
        <p:spPr>
          <a:xfrm>
            <a:off x="0" y="8902"/>
            <a:ext cx="9135614" cy="5134598"/>
          </a:xfrm>
          <a:prstGeom prst="rect">
            <a:avLst/>
          </a:prstGeom>
          <a:gradFill flip="none" rotWithShape="1">
            <a:gsLst>
              <a:gs pos="99492">
                <a:schemeClr val="tx1">
                  <a:alpha val="28000"/>
                </a:schemeClr>
              </a:gs>
              <a:gs pos="0">
                <a:schemeClr val="tx1">
                  <a:alpha val="5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7383F-04DA-434E-8467-4273D295B478}"/>
              </a:ext>
            </a:extLst>
          </p:cNvPr>
          <p:cNvSpPr/>
          <p:nvPr/>
        </p:nvSpPr>
        <p:spPr>
          <a:xfrm>
            <a:off x="3368040" y="2122557"/>
            <a:ext cx="5767574" cy="802876"/>
          </a:xfrm>
          <a:prstGeom prst="rect">
            <a:avLst/>
          </a:prstGeom>
          <a:solidFill>
            <a:srgbClr val="EF8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0D0D3A53-2600-436A-948A-BF767C83035F}"/>
              </a:ext>
            </a:extLst>
          </p:cNvPr>
          <p:cNvSpPr txBox="1"/>
          <p:nvPr/>
        </p:nvSpPr>
        <p:spPr>
          <a:xfrm>
            <a:off x="3368040" y="2231607"/>
            <a:ext cx="1284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</a:t>
            </a:r>
            <a:r>
              <a:rPr kumimoji="1" lang="en-US" altLang="ja-JP" sz="32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kumimoji="1" lang="ja-JP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テキスト ボックス 5">
            <a:extLst>
              <a:ext uri="{FF2B5EF4-FFF2-40B4-BE49-F238E27FC236}">
                <a16:creationId xmlns:a16="http://schemas.microsoft.com/office/drawing/2014/main" id="{2C539F3F-6D5F-4809-891B-C9B65B880C09}"/>
              </a:ext>
            </a:extLst>
          </p:cNvPr>
          <p:cNvSpPr txBox="1"/>
          <p:nvPr/>
        </p:nvSpPr>
        <p:spPr>
          <a:xfrm>
            <a:off x="4765041" y="2262384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cs typeface="Ebrima" panose="02000000000000000000" pitchFamily="2" charset="0"/>
              </a:rPr>
              <a:t>데모 시연</a:t>
            </a:r>
            <a:endParaRPr lang="ja-JP" altLang="en-US" sz="2800" dirty="0">
              <a:solidFill>
                <a:schemeClr val="bg1"/>
              </a:solidFill>
              <a:latin typeface="나눔스퀘어 ExtraBold" panose="020B0600000101010101" pitchFamily="50" charset="-127"/>
              <a:cs typeface="Ebrima" panose="02000000000000000000" pitchFamily="2" charset="0"/>
            </a:endParaRPr>
          </a:p>
        </p:txBody>
      </p:sp>
      <p:pic>
        <p:nvPicPr>
          <p:cNvPr id="9" name="Picture 2" descr="SK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41" y="4629007"/>
            <a:ext cx="628094" cy="48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25162" y="4861294"/>
            <a:ext cx="68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EE7602"/>
                </a:solidFill>
                <a:latin typeface="+mn-lt"/>
              </a:rPr>
              <a:t>C&amp;C</a:t>
            </a:r>
            <a:endParaRPr lang="ko-KR" altLang="en-US" sz="1600" b="1" dirty="0">
              <a:solidFill>
                <a:srgbClr val="EE760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462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 smtClean="0"/>
              <a:t>데모 시연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Demo APK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7" y="1178884"/>
            <a:ext cx="3659815" cy="3659815"/>
          </a:xfrm>
          <a:prstGeom prst="rect">
            <a:avLst/>
          </a:prstGeom>
        </p:spPr>
      </p:pic>
      <p:pic>
        <p:nvPicPr>
          <p:cNvPr id="6" name="ezgif.com-crop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04023" y="609354"/>
            <a:ext cx="2390102" cy="42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0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 smtClean="0"/>
              <a:t>데모 시연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Demo APK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926" y="666387"/>
            <a:ext cx="2113628" cy="3909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55" y="1105786"/>
            <a:ext cx="2372412" cy="33537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575008" y="4693514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사용 포스터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88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 smtClean="0"/>
              <a:t>데모 시연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Demo APK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43" y="659217"/>
            <a:ext cx="2113910" cy="39101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89" y="1096167"/>
            <a:ext cx="2395200" cy="335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5008" y="4693514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사용 포스터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768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 smtClean="0"/>
              <a:t>데모 시연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Demo APK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414" y="649107"/>
            <a:ext cx="2113628" cy="3909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48" y="1118447"/>
            <a:ext cx="2592654" cy="3355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5008" y="4693514"/>
            <a:ext cx="1439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&lt;</a:t>
            </a:r>
            <a:r>
              <a:rPr lang="ko-KR" altLang="en-US" dirty="0" smtClean="0">
                <a:latin typeface="+mj-ea"/>
                <a:ea typeface="+mj-ea"/>
              </a:rPr>
              <a:t>사용 포스터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35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EE6DB11-20F2-426A-B906-F47CB6783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791" y="2360285"/>
            <a:ext cx="1875066" cy="42293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CBDE9C-7FDF-46FA-BE1E-3AE6B708C482}"/>
              </a:ext>
            </a:extLst>
          </p:cNvPr>
          <p:cNvSpPr/>
          <p:nvPr/>
        </p:nvSpPr>
        <p:spPr>
          <a:xfrm>
            <a:off x="0" y="8902"/>
            <a:ext cx="9135614" cy="5134598"/>
          </a:xfrm>
          <a:prstGeom prst="rect">
            <a:avLst/>
          </a:prstGeom>
          <a:gradFill flip="none" rotWithShape="1">
            <a:gsLst>
              <a:gs pos="99492">
                <a:schemeClr val="tx1">
                  <a:alpha val="28000"/>
                </a:schemeClr>
              </a:gs>
              <a:gs pos="0">
                <a:schemeClr val="tx1">
                  <a:alpha val="5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7383F-04DA-434E-8467-4273D295B478}"/>
              </a:ext>
            </a:extLst>
          </p:cNvPr>
          <p:cNvSpPr/>
          <p:nvPr/>
        </p:nvSpPr>
        <p:spPr>
          <a:xfrm>
            <a:off x="3368040" y="2122557"/>
            <a:ext cx="5767574" cy="802876"/>
          </a:xfrm>
          <a:prstGeom prst="rect">
            <a:avLst/>
          </a:prstGeom>
          <a:solidFill>
            <a:srgbClr val="EF8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0D0D3A53-2600-436A-948A-BF767C83035F}"/>
              </a:ext>
            </a:extLst>
          </p:cNvPr>
          <p:cNvSpPr txBox="1"/>
          <p:nvPr/>
        </p:nvSpPr>
        <p:spPr>
          <a:xfrm>
            <a:off x="3368040" y="2231607"/>
            <a:ext cx="1284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4</a:t>
            </a:r>
            <a:endParaRPr kumimoji="1" lang="ja-JP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テキスト ボックス 5">
            <a:extLst>
              <a:ext uri="{FF2B5EF4-FFF2-40B4-BE49-F238E27FC236}">
                <a16:creationId xmlns:a16="http://schemas.microsoft.com/office/drawing/2014/main" id="{2C539F3F-6D5F-4809-891B-C9B65B880C09}"/>
              </a:ext>
            </a:extLst>
          </p:cNvPr>
          <p:cNvSpPr txBox="1"/>
          <p:nvPr/>
        </p:nvSpPr>
        <p:spPr>
          <a:xfrm>
            <a:off x="4765041" y="22623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cs typeface="Ebrima" panose="02000000000000000000" pitchFamily="2" charset="0"/>
              </a:rPr>
              <a:t>기대효과</a:t>
            </a:r>
            <a:endParaRPr lang="ja-JP" altLang="en-US" sz="2800" dirty="0">
              <a:solidFill>
                <a:schemeClr val="bg1"/>
              </a:solidFill>
              <a:latin typeface="나눔스퀘어 ExtraBold" panose="020B0600000101010101" pitchFamily="50" charset="-127"/>
              <a:cs typeface="Ebrima" panose="02000000000000000000" pitchFamily="2" charset="0"/>
            </a:endParaRPr>
          </a:p>
        </p:txBody>
      </p:sp>
      <p:pic>
        <p:nvPicPr>
          <p:cNvPr id="9" name="Picture 2" descr="SK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41" y="4629007"/>
            <a:ext cx="628094" cy="48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25162" y="4861294"/>
            <a:ext cx="68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EE7602"/>
                </a:solidFill>
                <a:latin typeface="+mn-lt"/>
              </a:rPr>
              <a:t>C&amp;C</a:t>
            </a:r>
            <a:endParaRPr lang="ko-KR" altLang="en-US" sz="1600" b="1" dirty="0">
              <a:solidFill>
                <a:srgbClr val="EE760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085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 smtClean="0">
                <a:latin typeface="+mj-ea"/>
              </a:rPr>
              <a:t>기대효과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EAE9EA-CB37-4AC1-BAAB-D4B65DE49369}"/>
              </a:ext>
            </a:extLst>
          </p:cNvPr>
          <p:cNvSpPr txBox="1"/>
          <p:nvPr/>
        </p:nvSpPr>
        <p:spPr>
          <a:xfrm>
            <a:off x="1232286" y="1276226"/>
            <a:ext cx="5198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400" dirty="0" smtClean="0">
                <a:solidFill>
                  <a:srgbClr val="E700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Poster 4 U </a:t>
            </a:r>
            <a:r>
              <a:rPr kumimoji="0" lang="ko-KR" altLang="en-US" sz="2400" dirty="0" smtClean="0">
                <a:solidFill>
                  <a:srgbClr val="E7002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</a:t>
            </a:r>
            <a:r>
              <a:rPr kumimoji="0"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kumimoji="0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통한 기대효과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7442216-5D99-4D97-A3C2-C2D3A6A9036E}"/>
              </a:ext>
            </a:extLst>
          </p:cNvPr>
          <p:cNvGrpSpPr/>
          <p:nvPr/>
        </p:nvGrpSpPr>
        <p:grpSpPr>
          <a:xfrm>
            <a:off x="1863297" y="1996386"/>
            <a:ext cx="155858" cy="2580988"/>
            <a:chOff x="6812117" y="2836357"/>
            <a:chExt cx="140449" cy="280058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A3A0EE9-CE03-4961-B4D4-47FC61FF8535}"/>
                </a:ext>
              </a:extLst>
            </p:cNvPr>
            <p:cNvCxnSpPr>
              <a:cxnSpLocks/>
            </p:cNvCxnSpPr>
            <p:nvPr/>
          </p:nvCxnSpPr>
          <p:spPr>
            <a:xfrm>
              <a:off x="6874722" y="2902059"/>
              <a:ext cx="0" cy="2692142"/>
            </a:xfrm>
            <a:prstGeom prst="line">
              <a:avLst/>
            </a:prstGeom>
            <a:ln>
              <a:solidFill>
                <a:srgbClr val="EF8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6C862D6-8D93-4E05-8CB2-79685EC1744F}"/>
                </a:ext>
              </a:extLst>
            </p:cNvPr>
            <p:cNvSpPr/>
            <p:nvPr/>
          </p:nvSpPr>
          <p:spPr>
            <a:xfrm rot="2700000" flipH="1">
              <a:off x="6816640" y="2831834"/>
              <a:ext cx="131404" cy="1404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EF8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EAF7FF-23C2-4360-BF26-AD3DDB09C4F2}"/>
                </a:ext>
              </a:extLst>
            </p:cNvPr>
            <p:cNvSpPr/>
            <p:nvPr/>
          </p:nvSpPr>
          <p:spPr>
            <a:xfrm rot="2700000" flipH="1">
              <a:off x="6816640" y="5501011"/>
              <a:ext cx="131404" cy="1404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EF8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8F157D-1013-45DE-9A18-9C0290A4DE46}"/>
                </a:ext>
              </a:extLst>
            </p:cNvPr>
            <p:cNvSpPr/>
            <p:nvPr/>
          </p:nvSpPr>
          <p:spPr>
            <a:xfrm rot="2700000" flipH="1">
              <a:off x="6816640" y="4833716"/>
              <a:ext cx="131404" cy="1404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EF8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4264E77-5A5E-464D-B035-E59C089897C5}"/>
                </a:ext>
              </a:extLst>
            </p:cNvPr>
            <p:cNvSpPr/>
            <p:nvPr/>
          </p:nvSpPr>
          <p:spPr>
            <a:xfrm rot="2700000" flipH="1">
              <a:off x="6816640" y="4166422"/>
              <a:ext cx="131404" cy="1404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EF8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0AC924B-024B-4DBA-81A6-DFD05E27748E}"/>
                </a:ext>
              </a:extLst>
            </p:cNvPr>
            <p:cNvSpPr/>
            <p:nvPr/>
          </p:nvSpPr>
          <p:spPr>
            <a:xfrm rot="2700000" flipH="1">
              <a:off x="6816640" y="3499128"/>
              <a:ext cx="131404" cy="14044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EF80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01F046-7975-4BC1-8AEF-45F981ECB935}"/>
              </a:ext>
            </a:extLst>
          </p:cNvPr>
          <p:cNvSpPr/>
          <p:nvPr/>
        </p:nvSpPr>
        <p:spPr>
          <a:xfrm>
            <a:off x="2127408" y="1903047"/>
            <a:ext cx="3127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포스터에 대한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구성원들의 관심 증대</a:t>
            </a:r>
            <a:endParaRPr lang="ko-KR" altLang="en-US" sz="14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01F046-7975-4BC1-8AEF-45F981ECB935}"/>
              </a:ext>
            </a:extLst>
          </p:cNvPr>
          <p:cNvSpPr/>
          <p:nvPr/>
        </p:nvSpPr>
        <p:spPr>
          <a:xfrm>
            <a:off x="2127408" y="2518018"/>
            <a:ext cx="3611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플랫폼을 통한 구성원들의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/>
              </a:rPr>
              <a:t>공모 지원 증가 </a:t>
            </a:r>
            <a:endParaRPr lang="ko-KR" altLang="en-US" sz="14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01F046-7975-4BC1-8AEF-45F981ECB935}"/>
              </a:ext>
            </a:extLst>
          </p:cNvPr>
          <p:cNvSpPr/>
          <p:nvPr/>
        </p:nvSpPr>
        <p:spPr>
          <a:xfrm>
            <a:off x="2127408" y="3132990"/>
            <a:ext cx="40991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사내 공모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홍보 등을 위한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사내 프로그램 활성화</a:t>
            </a:r>
            <a:endParaRPr lang="ko-KR" altLang="en-US" sz="14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01F046-7975-4BC1-8AEF-45F981ECB935}"/>
              </a:ext>
            </a:extLst>
          </p:cNvPr>
          <p:cNvSpPr/>
          <p:nvPr/>
        </p:nvSpPr>
        <p:spPr>
          <a:xfrm>
            <a:off x="2127408" y="3747962"/>
            <a:ext cx="4879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최신 순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인기 순 포스터들을 통해 </a:t>
            </a:r>
            <a:r>
              <a:rPr lang="ko-KR" altLang="en-US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구성원들의 선호도 파악</a:t>
            </a:r>
            <a:endParaRPr lang="ko-KR" altLang="en-US" sz="14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01F046-7975-4BC1-8AEF-45F981ECB935}"/>
              </a:ext>
            </a:extLst>
          </p:cNvPr>
          <p:cNvSpPr/>
          <p:nvPr/>
        </p:nvSpPr>
        <p:spPr>
          <a:xfrm>
            <a:off x="2127408" y="4362934"/>
            <a:ext cx="3791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공모 지원 증가로 인한 </a:t>
            </a:r>
            <a:r>
              <a:rPr lang="ko-KR" altLang="en-US" sz="1400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구성원들의 역량 증진</a:t>
            </a:r>
            <a:endParaRPr lang="ko-KR" altLang="en-US" sz="14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42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EE6DB11-20F2-426A-B906-F47CB6783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791" y="2360285"/>
            <a:ext cx="1875066" cy="42293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ED757-C4B0-4555-BA32-6D371B8ADD59}"/>
              </a:ext>
            </a:extLst>
          </p:cNvPr>
          <p:cNvSpPr txBox="1"/>
          <p:nvPr/>
        </p:nvSpPr>
        <p:spPr>
          <a:xfrm>
            <a:off x="3709670" y="1344555"/>
            <a:ext cx="492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smtClean="0">
                <a:latin typeface="+mj-ea"/>
                <a:ea typeface="+mj-ea"/>
              </a:rPr>
              <a:t>과제 소개</a:t>
            </a:r>
            <a:endParaRPr lang="en-US" altLang="ko-KR" sz="2000" dirty="0" smtClean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smtClean="0">
                <a:latin typeface="+mj-ea"/>
                <a:ea typeface="+mj-ea"/>
              </a:rPr>
              <a:t>어플리케이션 설명</a:t>
            </a:r>
            <a:endParaRPr lang="en-US" altLang="ko-KR" sz="2000" dirty="0" smtClean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smtClean="0">
                <a:latin typeface="+mj-ea"/>
                <a:ea typeface="+mj-ea"/>
              </a:rPr>
              <a:t>데모 시연</a:t>
            </a:r>
            <a:endParaRPr lang="en-US" altLang="ko-KR" sz="2000" dirty="0" smtClean="0">
              <a:latin typeface="+mj-ea"/>
              <a:ea typeface="+mj-ea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000" dirty="0" smtClean="0">
                <a:latin typeface="+mj-ea"/>
                <a:ea typeface="+mj-ea"/>
              </a:rPr>
              <a:t>기대효과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711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6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EE6DB11-20F2-426A-B906-F47CB6783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791" y="2360285"/>
            <a:ext cx="1875066" cy="42293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CBDE9C-7FDF-46FA-BE1E-3AE6B708C482}"/>
              </a:ext>
            </a:extLst>
          </p:cNvPr>
          <p:cNvSpPr/>
          <p:nvPr/>
        </p:nvSpPr>
        <p:spPr>
          <a:xfrm>
            <a:off x="0" y="8902"/>
            <a:ext cx="9135614" cy="5134598"/>
          </a:xfrm>
          <a:prstGeom prst="rect">
            <a:avLst/>
          </a:prstGeom>
          <a:gradFill flip="none" rotWithShape="1">
            <a:gsLst>
              <a:gs pos="99492">
                <a:schemeClr val="tx1">
                  <a:alpha val="28000"/>
                </a:schemeClr>
              </a:gs>
              <a:gs pos="0">
                <a:schemeClr val="tx1">
                  <a:alpha val="5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7383F-04DA-434E-8467-4273D295B478}"/>
              </a:ext>
            </a:extLst>
          </p:cNvPr>
          <p:cNvSpPr/>
          <p:nvPr/>
        </p:nvSpPr>
        <p:spPr>
          <a:xfrm>
            <a:off x="3368040" y="2122557"/>
            <a:ext cx="5767574" cy="802876"/>
          </a:xfrm>
          <a:prstGeom prst="rect">
            <a:avLst/>
          </a:prstGeom>
          <a:solidFill>
            <a:srgbClr val="EF8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0D0D3A53-2600-436A-948A-BF767C83035F}"/>
              </a:ext>
            </a:extLst>
          </p:cNvPr>
          <p:cNvSpPr txBox="1"/>
          <p:nvPr/>
        </p:nvSpPr>
        <p:spPr>
          <a:xfrm>
            <a:off x="3368040" y="2231607"/>
            <a:ext cx="1284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1</a:t>
            </a:r>
            <a:endParaRPr kumimoji="1" lang="ja-JP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テキスト ボックス 5">
            <a:extLst>
              <a:ext uri="{FF2B5EF4-FFF2-40B4-BE49-F238E27FC236}">
                <a16:creationId xmlns:a16="http://schemas.microsoft.com/office/drawing/2014/main" id="{2C539F3F-6D5F-4809-891B-C9B65B880C09}"/>
              </a:ext>
            </a:extLst>
          </p:cNvPr>
          <p:cNvSpPr txBox="1"/>
          <p:nvPr/>
        </p:nvSpPr>
        <p:spPr>
          <a:xfrm>
            <a:off x="4765041" y="2262384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cs typeface="Ebrima" panose="02000000000000000000" pitchFamily="2" charset="0"/>
              </a:rPr>
              <a:t>과제 소개</a:t>
            </a:r>
            <a:endParaRPr lang="ja-JP" altLang="en-US" sz="2800" dirty="0">
              <a:solidFill>
                <a:schemeClr val="bg1"/>
              </a:solidFill>
              <a:latin typeface="나눔스퀘어 ExtraBold" panose="020B0600000101010101" pitchFamily="50" charset="-127"/>
              <a:cs typeface="Ebrima" panose="02000000000000000000" pitchFamily="2" charset="0"/>
            </a:endParaRPr>
          </a:p>
        </p:txBody>
      </p:sp>
      <p:pic>
        <p:nvPicPr>
          <p:cNvPr id="13" name="Picture 2" descr="SK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41" y="4629007"/>
            <a:ext cx="628094" cy="48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525162" y="4861294"/>
            <a:ext cx="68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EE7602"/>
                </a:solidFill>
                <a:latin typeface="+mn-lt"/>
              </a:rPr>
              <a:t>C&amp;C</a:t>
            </a:r>
            <a:endParaRPr lang="ko-KR" altLang="en-US" sz="1600" b="1" dirty="0">
              <a:solidFill>
                <a:srgbClr val="EE760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812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 smtClean="0">
                <a:latin typeface="+mj-ea"/>
              </a:rPr>
              <a:t>과제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배경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790" y="1718750"/>
            <a:ext cx="3312084" cy="2484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8308" y="2469547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lt"/>
              </a:rPr>
              <a:t>1. </a:t>
            </a:r>
            <a:r>
              <a:rPr lang="ko-KR" altLang="en-US" dirty="0" smtClean="0">
                <a:latin typeface="+mn-lt"/>
              </a:rPr>
              <a:t>포스터의 </a:t>
            </a:r>
            <a:r>
              <a:rPr lang="ko-KR" altLang="en-US" dirty="0" smtClean="0">
                <a:solidFill>
                  <a:srgbClr val="FF0000"/>
                </a:solidFill>
                <a:latin typeface="+mn-lt"/>
              </a:rPr>
              <a:t>접근성</a:t>
            </a:r>
            <a:r>
              <a:rPr lang="ko-KR" altLang="en-US" dirty="0" smtClean="0">
                <a:latin typeface="+mn-lt"/>
              </a:rPr>
              <a:t> </a:t>
            </a:r>
            <a:r>
              <a:rPr lang="ko-KR" altLang="en-US" dirty="0" smtClean="0">
                <a:latin typeface="+mn-lt"/>
              </a:rPr>
              <a:t>부족</a:t>
            </a:r>
            <a:endParaRPr lang="ko-KR" altLang="en-US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8308" y="3034762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2. </a:t>
            </a:r>
            <a:r>
              <a:rPr lang="ko-KR" altLang="en-US" dirty="0" smtClean="0">
                <a:latin typeface="+mn-ea"/>
                <a:ea typeface="+mn-ea"/>
              </a:rPr>
              <a:t>사람들의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관심 미비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8308" y="3599977"/>
            <a:ext cx="3139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3. </a:t>
            </a:r>
            <a:r>
              <a:rPr lang="ko-KR" altLang="en-US" dirty="0" smtClean="0">
                <a:latin typeface="+mn-ea"/>
                <a:ea typeface="+mn-ea"/>
              </a:rPr>
              <a:t>광고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선전 등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홍보의 목적성 감소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3" name="テキスト ボックス 2">
            <a:extLst>
              <a:ext uri="{FF2B5EF4-FFF2-40B4-BE49-F238E27FC236}">
                <a16:creationId xmlns:a16="http://schemas.microsoft.com/office/drawing/2014/main" id="{3D4378CD-A097-4B97-9F64-C182B705CEE2}"/>
              </a:ext>
            </a:extLst>
          </p:cNvPr>
          <p:cNvSpPr txBox="1"/>
          <p:nvPr/>
        </p:nvSpPr>
        <p:spPr>
          <a:xfrm>
            <a:off x="199416" y="749727"/>
            <a:ext cx="2188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(1) </a:t>
            </a:r>
            <a:r>
              <a:rPr lang="ko-KR" altLang="en-US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포스터 현 상황</a:t>
            </a:r>
            <a:endParaRPr kumimoji="1" lang="ja-JP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cs typeface="Ebrima" panose="02000000000000000000" pitchFamily="2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DEAA137-AE30-49B8-8071-102E295A7FFB}"/>
              </a:ext>
            </a:extLst>
          </p:cNvPr>
          <p:cNvCxnSpPr/>
          <p:nvPr/>
        </p:nvCxnSpPr>
        <p:spPr>
          <a:xfrm>
            <a:off x="4048595" y="1304740"/>
            <a:ext cx="0" cy="3235362"/>
          </a:xfrm>
          <a:prstGeom prst="line">
            <a:avLst/>
          </a:prstGeom>
          <a:noFill/>
          <a:ln w="6350" cap="flat" cmpd="sng" algn="ctr">
            <a:solidFill>
              <a:srgbClr val="F8B03A">
                <a:lumMod val="75000"/>
              </a:srgbClr>
            </a:solidFill>
            <a:prstDash val="dash"/>
            <a:miter lim="800000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A84350-E27D-4887-A2A4-61316F74C3D1}"/>
              </a:ext>
            </a:extLst>
          </p:cNvPr>
          <p:cNvSpPr txBox="1"/>
          <p:nvPr/>
        </p:nvSpPr>
        <p:spPr>
          <a:xfrm>
            <a:off x="4390418" y="1812000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kumimoji="0"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단계별 파악</a:t>
            </a:r>
            <a:endParaRPr kumimoji="0"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48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 smtClean="0">
                <a:latin typeface="+mj-ea"/>
              </a:rPr>
              <a:t>과제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5" name="テキスト ボックス 2">
            <a:extLst>
              <a:ext uri="{FF2B5EF4-FFF2-40B4-BE49-F238E27FC236}">
                <a16:creationId xmlns:a16="http://schemas.microsoft.com/office/drawing/2014/main" id="{3D4378CD-A097-4B97-9F64-C182B705CEE2}"/>
              </a:ext>
            </a:extLst>
          </p:cNvPr>
          <p:cNvSpPr txBox="1"/>
          <p:nvPr/>
        </p:nvSpPr>
        <p:spPr>
          <a:xfrm>
            <a:off x="199416" y="749727"/>
            <a:ext cx="3629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(2) </a:t>
            </a:r>
            <a:r>
              <a:rPr lang="ko-KR" altLang="en-US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어플리케이션 </a:t>
            </a:r>
            <a:r>
              <a:rPr lang="en-US" altLang="ko-KR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: Poster 4 U</a:t>
            </a:r>
            <a:endParaRPr kumimoji="1" lang="ja-JP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cs typeface="Ebrima" panose="02000000000000000000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22" y="1243184"/>
            <a:ext cx="1923802" cy="3559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84350-E27D-4887-A2A4-61316F74C3D1}"/>
              </a:ext>
            </a:extLst>
          </p:cNvPr>
          <p:cNvSpPr txBox="1"/>
          <p:nvPr/>
        </p:nvSpPr>
        <p:spPr>
          <a:xfrm>
            <a:off x="3828936" y="1878966"/>
            <a:ext cx="4669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kumimoji="0" lang="ko-KR" altLang="en-US" sz="3600" b="1" dirty="0" smtClean="0">
                <a:solidFill>
                  <a:srgbClr val="F8B03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포스터를 </a:t>
            </a:r>
            <a:r>
              <a:rPr kumimoji="0" lang="ko-KR" altLang="en-US" sz="3600" b="1" dirty="0" smtClean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스캔</a:t>
            </a:r>
            <a:r>
              <a:rPr kumimoji="0" lang="ko-KR" altLang="en-US" sz="3600" b="1" dirty="0" smtClean="0">
                <a:solidFill>
                  <a:srgbClr val="F8B03A">
                    <a:lumMod val="75000"/>
                  </a:srgb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하세요</a:t>
            </a:r>
            <a:endParaRPr kumimoji="0" lang="ko-KR" altLang="en-US" sz="3600" b="1" dirty="0">
              <a:solidFill>
                <a:srgbClr val="F8B03A">
                  <a:lumMod val="75000"/>
                </a:srgb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35557-CB6E-4933-8221-D063D72831A1}"/>
              </a:ext>
            </a:extLst>
          </p:cNvPr>
          <p:cNvSpPr txBox="1"/>
          <p:nvPr/>
        </p:nvSpPr>
        <p:spPr>
          <a:xfrm>
            <a:off x="3828936" y="2586852"/>
            <a:ext cx="3042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kumimoji="0"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kumimoji="0"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어플리케이션을 통해 포스터 스캔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1"/>
            <a:endParaRPr kumimoji="0"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1"/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스캔한 포스터에서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포인트 획득</a:t>
            </a:r>
            <a:endParaRPr kumimoji="0"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1"/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1"/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kumimoji="0"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kumimoji="0"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마음에 드는 포스터 공모 지원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1"/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1"/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kumimoji="0"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포스터 내용에 대해 궁금한 점 문의</a:t>
            </a:r>
            <a:endParaRPr kumimoji="0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1"/>
            <a:endParaRPr kumimoji="0"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atinLnBrk="1"/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kumimoji="0"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kumimoji="0"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 순</a:t>
            </a:r>
            <a:r>
              <a:rPr kumimoji="0"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kumimoji="0"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 순 포스터 확인</a:t>
            </a:r>
            <a:endParaRPr kumimoji="0"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EAA137-AE30-49B8-8071-102E295A7FFB}"/>
              </a:ext>
            </a:extLst>
          </p:cNvPr>
          <p:cNvCxnSpPr/>
          <p:nvPr/>
        </p:nvCxnSpPr>
        <p:spPr>
          <a:xfrm>
            <a:off x="3761516" y="1878966"/>
            <a:ext cx="0" cy="2476500"/>
          </a:xfrm>
          <a:prstGeom prst="line">
            <a:avLst/>
          </a:prstGeom>
          <a:noFill/>
          <a:ln w="6350" cap="flat" cmpd="sng" algn="ctr">
            <a:solidFill>
              <a:srgbClr val="F8B03A">
                <a:lumMod val="75000"/>
              </a:srgbClr>
            </a:solidFill>
            <a:prstDash val="dash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45609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EE6DB11-20F2-426A-B906-F47CB6783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791" y="2360285"/>
            <a:ext cx="1875066" cy="42293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CBDE9C-7FDF-46FA-BE1E-3AE6B708C482}"/>
              </a:ext>
            </a:extLst>
          </p:cNvPr>
          <p:cNvSpPr/>
          <p:nvPr/>
        </p:nvSpPr>
        <p:spPr>
          <a:xfrm>
            <a:off x="0" y="8902"/>
            <a:ext cx="9135614" cy="5134598"/>
          </a:xfrm>
          <a:prstGeom prst="rect">
            <a:avLst/>
          </a:prstGeom>
          <a:gradFill flip="none" rotWithShape="1">
            <a:gsLst>
              <a:gs pos="99492">
                <a:schemeClr val="tx1">
                  <a:alpha val="28000"/>
                </a:schemeClr>
              </a:gs>
              <a:gs pos="0">
                <a:schemeClr val="tx1">
                  <a:alpha val="5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97383F-04DA-434E-8467-4273D295B478}"/>
              </a:ext>
            </a:extLst>
          </p:cNvPr>
          <p:cNvSpPr/>
          <p:nvPr/>
        </p:nvSpPr>
        <p:spPr>
          <a:xfrm>
            <a:off x="3368040" y="2122557"/>
            <a:ext cx="5767574" cy="802876"/>
          </a:xfrm>
          <a:prstGeom prst="rect">
            <a:avLst/>
          </a:prstGeom>
          <a:solidFill>
            <a:srgbClr val="EF80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テキスト ボックス 4">
            <a:extLst>
              <a:ext uri="{FF2B5EF4-FFF2-40B4-BE49-F238E27FC236}">
                <a16:creationId xmlns:a16="http://schemas.microsoft.com/office/drawing/2014/main" id="{0D0D3A53-2600-436A-948A-BF767C83035F}"/>
              </a:ext>
            </a:extLst>
          </p:cNvPr>
          <p:cNvSpPr txBox="1"/>
          <p:nvPr/>
        </p:nvSpPr>
        <p:spPr>
          <a:xfrm>
            <a:off x="3368040" y="2231607"/>
            <a:ext cx="1284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 </a:t>
            </a:r>
            <a:r>
              <a:rPr kumimoji="1" lang="en-US" altLang="ja-JP" sz="32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kumimoji="1" lang="ja-JP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テキスト ボックス 5">
            <a:extLst>
              <a:ext uri="{FF2B5EF4-FFF2-40B4-BE49-F238E27FC236}">
                <a16:creationId xmlns:a16="http://schemas.microsoft.com/office/drawing/2014/main" id="{2C539F3F-6D5F-4809-891B-C9B65B880C09}"/>
              </a:ext>
            </a:extLst>
          </p:cNvPr>
          <p:cNvSpPr txBox="1"/>
          <p:nvPr/>
        </p:nvSpPr>
        <p:spPr>
          <a:xfrm>
            <a:off x="4765041" y="2262384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스퀘어 ExtraBold" panose="020B0600000101010101" pitchFamily="50" charset="-127"/>
                <a:cs typeface="Ebrima" panose="02000000000000000000" pitchFamily="2" charset="0"/>
              </a:rPr>
              <a:t>어플리케이션 소개</a:t>
            </a:r>
            <a:endParaRPr lang="ja-JP" altLang="en-US" sz="2800" dirty="0">
              <a:solidFill>
                <a:schemeClr val="bg1"/>
              </a:solidFill>
              <a:latin typeface="나눔스퀘어 ExtraBold" panose="020B0600000101010101" pitchFamily="50" charset="-127"/>
              <a:cs typeface="Ebrima" panose="02000000000000000000" pitchFamily="2" charset="0"/>
            </a:endParaRPr>
          </a:p>
        </p:txBody>
      </p:sp>
      <p:pic>
        <p:nvPicPr>
          <p:cNvPr id="9" name="Picture 2" descr="SK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441" y="4629007"/>
            <a:ext cx="628094" cy="48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525162" y="4861294"/>
            <a:ext cx="68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rgbClr val="EE7602"/>
                </a:solidFill>
                <a:latin typeface="+mn-lt"/>
              </a:rPr>
              <a:t>C&amp;C</a:t>
            </a:r>
            <a:endParaRPr lang="ko-KR" altLang="en-US" sz="1600" b="1" dirty="0">
              <a:solidFill>
                <a:srgbClr val="EE760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84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 smtClean="0"/>
              <a:t>어플리케이션 소개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View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45" y="1243184"/>
            <a:ext cx="6445145" cy="3415490"/>
          </a:xfrm>
          <a:prstGeom prst="rect">
            <a:avLst/>
          </a:prstGeom>
        </p:spPr>
      </p:pic>
      <p:sp>
        <p:nvSpPr>
          <p:cNvPr id="5" name="テキスト ボックス 2">
            <a:extLst>
              <a:ext uri="{FF2B5EF4-FFF2-40B4-BE49-F238E27FC236}">
                <a16:creationId xmlns:a16="http://schemas.microsoft.com/office/drawing/2014/main" id="{3D4378CD-A097-4B97-9F64-C182B705CEE2}"/>
              </a:ext>
            </a:extLst>
          </p:cNvPr>
          <p:cNvSpPr txBox="1"/>
          <p:nvPr/>
        </p:nvSpPr>
        <p:spPr>
          <a:xfrm>
            <a:off x="199416" y="749727"/>
            <a:ext cx="2842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(1) </a:t>
            </a:r>
            <a:r>
              <a:rPr lang="ko-KR" altLang="en-US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어플리케이션 전체 뷰</a:t>
            </a:r>
            <a:endParaRPr kumimoji="1" lang="ja-JP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60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어플리케이션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View </a:t>
            </a:r>
            <a:r>
              <a:rPr lang="ko-KR" altLang="en-US" dirty="0"/>
              <a:t>구조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48" y="1243184"/>
            <a:ext cx="3282436" cy="38867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91449" y="1226490"/>
            <a:ext cx="1279956" cy="1838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968208" y="1505012"/>
            <a:ext cx="2544825" cy="12486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458" y="564047"/>
            <a:ext cx="1923802" cy="35594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19422" y="4231640"/>
            <a:ext cx="2537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현재 카메라가 보고 있는 시점</a:t>
            </a:r>
            <a:endParaRPr lang="ko-KR" altLang="en-US"/>
          </a:p>
        </p:txBody>
      </p:sp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3D4378CD-A097-4B97-9F64-C182B705CEE2}"/>
              </a:ext>
            </a:extLst>
          </p:cNvPr>
          <p:cNvSpPr txBox="1"/>
          <p:nvPr/>
        </p:nvSpPr>
        <p:spPr>
          <a:xfrm>
            <a:off x="199416" y="749727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(2) </a:t>
            </a:r>
            <a:r>
              <a:rPr lang="ko-KR" altLang="en-US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메인 뷰</a:t>
            </a:r>
            <a:endParaRPr kumimoji="1" lang="ja-JP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4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FC690-FB46-482B-A11B-8A3FE4D7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어플리케이션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64CA3C4-3277-496D-A390-495292F53A26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algn="ctr"/>
            <a:r>
              <a:rPr lang="en-US" altLang="ko-KR" dirty="0"/>
              <a:t>View </a:t>
            </a:r>
            <a:r>
              <a:rPr lang="ko-KR" altLang="en-US" dirty="0"/>
              <a:t>구조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36" y="1386840"/>
            <a:ext cx="1471958" cy="26195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811" y="1385970"/>
            <a:ext cx="1487567" cy="26195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475" y="492161"/>
            <a:ext cx="1233014" cy="22035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571" y="2766560"/>
            <a:ext cx="1252821" cy="2203579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2225064" y="2695740"/>
            <a:ext cx="540217" cy="87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2" idx="1"/>
          </p:cNvCxnSpPr>
          <p:nvPr/>
        </p:nvCxnSpPr>
        <p:spPr>
          <a:xfrm flipV="1">
            <a:off x="4240378" y="1593951"/>
            <a:ext cx="1475097" cy="50591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13" idx="1"/>
          </p:cNvCxnSpPr>
          <p:nvPr/>
        </p:nvCxnSpPr>
        <p:spPr>
          <a:xfrm>
            <a:off x="4240378" y="3289462"/>
            <a:ext cx="1465193" cy="578888"/>
          </a:xfrm>
          <a:prstGeom prst="straightConnector1">
            <a:avLst/>
          </a:prstGeom>
          <a:ln w="28575">
            <a:solidFill>
              <a:srgbClr val="EE760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47796" y="1332340"/>
            <a:ext cx="1925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lt"/>
              </a:rPr>
              <a:t>사용자가 포스터를</a:t>
            </a:r>
            <a:endParaRPr lang="en-US" altLang="ko-KR" dirty="0" smtClean="0">
              <a:latin typeface="+mn-lt"/>
            </a:endParaRPr>
          </a:p>
          <a:p>
            <a:r>
              <a:rPr lang="ko-KR" altLang="en-US" dirty="0" smtClean="0">
                <a:solidFill>
                  <a:srgbClr val="FF0000"/>
                </a:solidFill>
                <a:latin typeface="+mn-lt"/>
              </a:rPr>
              <a:t>지원할 경우 </a:t>
            </a:r>
            <a:r>
              <a:rPr lang="ko-KR" altLang="en-US" dirty="0" smtClean="0">
                <a:solidFill>
                  <a:schemeClr val="tx1"/>
                </a:solidFill>
                <a:latin typeface="+mn-lt"/>
              </a:rPr>
              <a:t>지원내역</a:t>
            </a:r>
            <a:endParaRPr lang="en-US" altLang="ko-KR" dirty="0" smtClean="0">
              <a:solidFill>
                <a:schemeClr val="tx1"/>
              </a:solidFill>
              <a:latin typeface="+mn-lt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+mn-lt"/>
              </a:rPr>
              <a:t>에 포스터 추가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47796" y="3606739"/>
            <a:ext cx="19255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lt"/>
              </a:rPr>
              <a:t>사용자가 포스터를</a:t>
            </a:r>
            <a:endParaRPr lang="en-US" altLang="ko-KR" dirty="0" smtClean="0">
              <a:latin typeface="+mn-lt"/>
            </a:endParaRPr>
          </a:p>
          <a:p>
            <a:r>
              <a:rPr lang="ko-KR" altLang="en-US" dirty="0" smtClean="0">
                <a:solidFill>
                  <a:srgbClr val="FF0000"/>
                </a:solidFill>
                <a:latin typeface="+mn-lt"/>
              </a:rPr>
              <a:t>이미 지원하였을 경우</a:t>
            </a:r>
            <a:endParaRPr lang="en-US" altLang="ko-KR" dirty="0" smtClean="0">
              <a:solidFill>
                <a:srgbClr val="FF0000"/>
              </a:solidFill>
              <a:latin typeface="+mn-lt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+mn-lt"/>
              </a:rPr>
              <a:t>이미 지원하였다는</a:t>
            </a:r>
            <a:endParaRPr lang="en-US" altLang="ko-KR" dirty="0" smtClean="0">
              <a:solidFill>
                <a:schemeClr val="tx1"/>
              </a:solidFill>
              <a:latin typeface="+mn-lt"/>
            </a:endParaRPr>
          </a:p>
          <a:p>
            <a:r>
              <a:rPr lang="ko-KR" altLang="en-US" dirty="0" smtClean="0">
                <a:solidFill>
                  <a:schemeClr val="tx1"/>
                </a:solidFill>
                <a:latin typeface="+mn-lt"/>
              </a:rPr>
              <a:t>팝업 노출</a:t>
            </a:r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아래쪽 화살표 23"/>
          <p:cNvSpPr/>
          <p:nvPr/>
        </p:nvSpPr>
        <p:spPr>
          <a:xfrm>
            <a:off x="923790" y="1332340"/>
            <a:ext cx="528320" cy="4876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16080" y="10781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클릭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2">
            <a:extLst>
              <a:ext uri="{FF2B5EF4-FFF2-40B4-BE49-F238E27FC236}">
                <a16:creationId xmlns:a16="http://schemas.microsoft.com/office/drawing/2014/main" id="{3D4378CD-A097-4B97-9F64-C182B705CEE2}"/>
              </a:ext>
            </a:extLst>
          </p:cNvPr>
          <p:cNvSpPr txBox="1"/>
          <p:nvPr/>
        </p:nvSpPr>
        <p:spPr>
          <a:xfrm>
            <a:off x="199416" y="749727"/>
            <a:ext cx="1869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(3) </a:t>
            </a:r>
            <a:r>
              <a:rPr lang="ko-KR" altLang="en-US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Ebrima" panose="02000000000000000000" pitchFamily="2" charset="0"/>
              </a:rPr>
              <a:t>지원하기 뷰</a:t>
            </a:r>
            <a:endParaRPr kumimoji="1" lang="ja-JP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1251</TotalTime>
  <Words>859</Words>
  <Application>Microsoft Office PowerPoint</Application>
  <PresentationFormat>화면 슬라이드 쇼(16:9)</PresentationFormat>
  <Paragraphs>121</Paragraphs>
  <Slides>20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나눔스퀘어</vt:lpstr>
      <vt:lpstr>나눔스퀘어 Bold</vt:lpstr>
      <vt:lpstr>나눔스퀘어 ExtraBold</vt:lpstr>
      <vt:lpstr>Arial</vt:lpstr>
      <vt:lpstr>Century Gothic</vt:lpstr>
      <vt:lpstr>Ebrima</vt:lpstr>
      <vt:lpstr>디자인 사용자 지정</vt:lpstr>
      <vt:lpstr>App 아이디어 발표 과제명 : 사내 포스터를 이용한 플랫폼 설계 및 어플리케이션 개발</vt:lpstr>
      <vt:lpstr>PowerPoint 프레젠테이션</vt:lpstr>
      <vt:lpstr>PowerPoint 프레젠테이션</vt:lpstr>
      <vt:lpstr>과제 소개</vt:lpstr>
      <vt:lpstr>과제 소개</vt:lpstr>
      <vt:lpstr>PowerPoint 프레젠테이션</vt:lpstr>
      <vt:lpstr>어플리케이션 소개</vt:lpstr>
      <vt:lpstr>어플리케이션 소개</vt:lpstr>
      <vt:lpstr>어플리케이션 소개</vt:lpstr>
      <vt:lpstr>어플리케이션 소개</vt:lpstr>
      <vt:lpstr>어플리케이션 소개</vt:lpstr>
      <vt:lpstr>어플리케이션 소개</vt:lpstr>
      <vt:lpstr>PowerPoint 프레젠테이션</vt:lpstr>
      <vt:lpstr>데모 시연</vt:lpstr>
      <vt:lpstr>데모 시연</vt:lpstr>
      <vt:lpstr>데모 시연</vt:lpstr>
      <vt:lpstr>데모 시연</vt:lpstr>
      <vt:lpstr>PowerPoint 프레젠테이션</vt:lpstr>
      <vt:lpstr>기대효과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: Sub Title</dc:title>
  <dc:creator>배수민(baesumin)/본사부/SK</dc:creator>
  <cp:lastModifiedBy>SKCC</cp:lastModifiedBy>
  <cp:revision>577</cp:revision>
  <dcterms:modified xsi:type="dcterms:W3CDTF">2020-08-26T01:18:28Z</dcterms:modified>
</cp:coreProperties>
</file>